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notesMasterIdLst>
    <p:notesMasterId r:id="rId13"/>
  </p:notesMasterIdLst>
  <p:sldIdLst>
    <p:sldId id="256" r:id="rId2"/>
    <p:sldId id="257" r:id="rId3"/>
    <p:sldId id="258" r:id="rId4"/>
    <p:sldId id="259" r:id="rId5"/>
    <p:sldId id="260" r:id="rId6"/>
    <p:sldId id="261" r:id="rId7"/>
    <p:sldId id="265" r:id="rId8"/>
    <p:sldId id="263" r:id="rId9"/>
    <p:sldId id="266" r:id="rId10"/>
    <p:sldId id="267"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26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1507FD-438B-477D-9D8A-73B2613E0345}" type="datetimeFigureOut">
              <a:rPr lang="en-US" smtClean="0"/>
              <a:t>1/19/2024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26633A-FEE7-4671-A35A-B2531D04D6C7}" type="slidenum">
              <a:rPr lang="en-US" smtClean="0"/>
              <a:t>‹#›</a:t>
            </a:fld>
            <a:endParaRPr lang="en-US"/>
          </a:p>
        </p:txBody>
      </p:sp>
    </p:spTree>
    <p:extLst>
      <p:ext uri="{BB962C8B-B14F-4D97-AF65-F5344CB8AC3E}">
        <p14:creationId xmlns:p14="http://schemas.microsoft.com/office/powerpoint/2010/main" val="4072333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7A19EF7D-4A5C-45A9-B464-3CA0E0CE4687}" type="datetime1">
              <a:rPr lang="en-US" smtClean="0"/>
              <a:t>1/19/2024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83342A18-9CD7-4159-BACD-504CE0009B89}" type="slidenum">
              <a:rPr lang="en-US" smtClean="0"/>
              <a:t>‹#›</a:t>
            </a:fld>
            <a:endParaRPr lang="en-US"/>
          </a:p>
        </p:txBody>
      </p:sp>
    </p:spTree>
    <p:extLst>
      <p:ext uri="{BB962C8B-B14F-4D97-AF65-F5344CB8AC3E}">
        <p14:creationId xmlns:p14="http://schemas.microsoft.com/office/powerpoint/2010/main" val="375996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4674D009-1B39-4B30-8A67-2178DE39903B}" type="datetime1">
              <a:rPr lang="en-US" smtClean="0"/>
              <a:t>1/19/2024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83342A18-9CD7-4159-BACD-504CE0009B89}" type="slidenum">
              <a:rPr lang="en-US" smtClean="0"/>
              <a:t>‹#›</a:t>
            </a:fld>
            <a:endParaRPr lang="en-US"/>
          </a:p>
        </p:txBody>
      </p:sp>
    </p:spTree>
    <p:extLst>
      <p:ext uri="{BB962C8B-B14F-4D97-AF65-F5344CB8AC3E}">
        <p14:creationId xmlns:p14="http://schemas.microsoft.com/office/powerpoint/2010/main" val="3073352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0B3878D3-DB14-48F8-80A6-CE18633A23CB}" type="datetime1">
              <a:rPr lang="en-US" smtClean="0"/>
              <a:t>1/19/2024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83342A18-9CD7-4159-BACD-504CE0009B89}" type="slidenum">
              <a:rPr lang="en-US" smtClean="0"/>
              <a:t>‹#›</a:t>
            </a:fld>
            <a:endParaRPr lang="en-US"/>
          </a:p>
        </p:txBody>
      </p:sp>
    </p:spTree>
    <p:extLst>
      <p:ext uri="{BB962C8B-B14F-4D97-AF65-F5344CB8AC3E}">
        <p14:creationId xmlns:p14="http://schemas.microsoft.com/office/powerpoint/2010/main" val="3040170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latin typeface="Adobe Garamond Pro Bold"/>
                <a:cs typeface="Adobe Garamond Pro Bold"/>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b="0" i="0">
                <a:latin typeface="Adobe Garamond Pro"/>
                <a:cs typeface="Adobe Garamond Pro"/>
              </a:defRPr>
            </a:lvl1pPr>
            <a:lvl2pPr>
              <a:defRPr b="0" i="0">
                <a:latin typeface="Adobe Garamond Pro"/>
                <a:cs typeface="Adobe Garamond Pro"/>
              </a:defRPr>
            </a:lvl2pPr>
            <a:lvl3pPr>
              <a:defRPr b="0" i="0">
                <a:latin typeface="Adobe Garamond Pro"/>
                <a:cs typeface="Adobe Garamond Pro"/>
              </a:defRPr>
            </a:lvl3pPr>
            <a:lvl4pPr>
              <a:defRPr b="0" i="0">
                <a:latin typeface="Adobe Garamond Pro"/>
                <a:cs typeface="Adobe Garamond Pro"/>
              </a:defRPr>
            </a:lvl4pPr>
            <a:lvl5pPr>
              <a:defRPr b="0" i="0">
                <a:latin typeface="Adobe Garamond Pro"/>
                <a:cs typeface="Adobe Garamond Pro"/>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21BFDEBE-8EA7-4C61-96B4-C6F9CA0B3B6C}" type="datetime1">
              <a:rPr lang="en-US" smtClean="0"/>
              <a:t>1/19/2024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83342A18-9CD7-4159-BACD-504CE0009B89}" type="slidenum">
              <a:rPr lang="en-US" smtClean="0"/>
              <a:t>‹#›</a:t>
            </a:fld>
            <a:endParaRPr lang="en-US"/>
          </a:p>
        </p:txBody>
      </p:sp>
    </p:spTree>
    <p:extLst>
      <p:ext uri="{BB962C8B-B14F-4D97-AF65-F5344CB8AC3E}">
        <p14:creationId xmlns:p14="http://schemas.microsoft.com/office/powerpoint/2010/main" val="4118720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9D8B3439-D46C-48E8-BA75-DA44F2C951B5}" type="datetime1">
              <a:rPr lang="en-US" smtClean="0"/>
              <a:t>1/19/2024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83342A18-9CD7-4159-BACD-504CE0009B89}" type="slidenum">
              <a:rPr lang="en-US" smtClean="0"/>
              <a:t>‹#›</a:t>
            </a:fld>
            <a:endParaRPr lang="en-US"/>
          </a:p>
        </p:txBody>
      </p:sp>
    </p:spTree>
    <p:extLst>
      <p:ext uri="{BB962C8B-B14F-4D97-AF65-F5344CB8AC3E}">
        <p14:creationId xmlns:p14="http://schemas.microsoft.com/office/powerpoint/2010/main" val="1982684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D7E241FE-6410-4897-AC09-DD0D0A62F6D3}" type="datetime1">
              <a:rPr lang="en-US" smtClean="0"/>
              <a:t>1/19/2024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83342A18-9CD7-4159-BACD-504CE0009B89}" type="slidenum">
              <a:rPr lang="en-US" smtClean="0"/>
              <a:t>‹#›</a:t>
            </a:fld>
            <a:endParaRPr lang="en-US"/>
          </a:p>
        </p:txBody>
      </p:sp>
    </p:spTree>
    <p:extLst>
      <p:ext uri="{BB962C8B-B14F-4D97-AF65-F5344CB8AC3E}">
        <p14:creationId xmlns:p14="http://schemas.microsoft.com/office/powerpoint/2010/main" val="1526332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7CB5C887-03CC-48EB-8DC4-411253150920}" type="datetime1">
              <a:rPr lang="en-US" smtClean="0"/>
              <a:t>1/19/2024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83342A18-9CD7-4159-BACD-504CE0009B89}" type="slidenum">
              <a:rPr lang="en-US" smtClean="0"/>
              <a:t>‹#›</a:t>
            </a:fld>
            <a:endParaRPr lang="en-US"/>
          </a:p>
        </p:txBody>
      </p:sp>
    </p:spTree>
    <p:extLst>
      <p:ext uri="{BB962C8B-B14F-4D97-AF65-F5344CB8AC3E}">
        <p14:creationId xmlns:p14="http://schemas.microsoft.com/office/powerpoint/2010/main" val="181473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5E7AEA4B-0E6B-424C-9994-EB16894DB3A4}" type="datetime1">
              <a:rPr lang="en-US" smtClean="0"/>
              <a:t>1/19/2024</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83342A18-9CD7-4159-BACD-504CE0009B89}" type="slidenum">
              <a:rPr lang="en-US" smtClean="0"/>
              <a:t>‹#›</a:t>
            </a:fld>
            <a:endParaRPr lang="en-US"/>
          </a:p>
        </p:txBody>
      </p:sp>
    </p:spTree>
    <p:extLst>
      <p:ext uri="{BB962C8B-B14F-4D97-AF65-F5344CB8AC3E}">
        <p14:creationId xmlns:p14="http://schemas.microsoft.com/office/powerpoint/2010/main" val="3193802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6EE22EF3-8A0B-46C5-8CDC-6CBFE9A8CC05}" type="datetime1">
              <a:rPr lang="en-US" smtClean="0"/>
              <a:t>1/19/2024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83342A18-9CD7-4159-BACD-504CE0009B89}" type="slidenum">
              <a:rPr lang="en-US" smtClean="0"/>
              <a:t>‹#›</a:t>
            </a:fld>
            <a:endParaRPr lang="en-US"/>
          </a:p>
        </p:txBody>
      </p:sp>
    </p:spTree>
    <p:extLst>
      <p:ext uri="{BB962C8B-B14F-4D97-AF65-F5344CB8AC3E}">
        <p14:creationId xmlns:p14="http://schemas.microsoft.com/office/powerpoint/2010/main" val="922195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D71BABA5-C9BF-4071-BB63-DE565B8C0794}" type="datetime1">
              <a:rPr lang="en-US" smtClean="0"/>
              <a:t>1/19/2024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83342A18-9CD7-4159-BACD-504CE0009B89}" type="slidenum">
              <a:rPr lang="en-US" smtClean="0"/>
              <a:t>‹#›</a:t>
            </a:fld>
            <a:endParaRPr lang="en-US"/>
          </a:p>
        </p:txBody>
      </p:sp>
    </p:spTree>
    <p:extLst>
      <p:ext uri="{BB962C8B-B14F-4D97-AF65-F5344CB8AC3E}">
        <p14:creationId xmlns:p14="http://schemas.microsoft.com/office/powerpoint/2010/main" val="3031662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898989"/>
                </a:solidFill>
                <a:ea typeface="ＭＳ Ｐゴシック" pitchFamily="32" charset="-128"/>
              </a:defRPr>
            </a:lvl1pPr>
          </a:lstStyle>
          <a:p>
            <a:fld id="{78D513C1-928A-41A0-AEB0-B1A7DC27E29D}" type="datetime1">
              <a:rPr lang="en-US" smtClean="0"/>
              <a:t>1/19/2024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ea typeface="ＭＳ Ｐゴシック" panose="020B0600070205080204" pitchFamily="34" charset="-128"/>
              </a:defRPr>
            </a:lvl1pPr>
          </a:lstStyle>
          <a:p>
            <a:fld id="{83342A18-9CD7-4159-BACD-504CE0009B89}" type="slidenum">
              <a:rPr lang="en-US" smtClean="0"/>
              <a:t>‹#›</a:t>
            </a:fld>
            <a:endParaRPr lang="en-US"/>
          </a:p>
        </p:txBody>
      </p:sp>
    </p:spTree>
    <p:extLst>
      <p:ext uri="{BB962C8B-B14F-4D97-AF65-F5344CB8AC3E}">
        <p14:creationId xmlns:p14="http://schemas.microsoft.com/office/powerpoint/2010/main" val="2200133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5" descr="281 gradient w mark.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2"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fld id="{820A6E39-FA3D-4467-A087-1F55B0424FCB}" type="datetime1">
              <a:rPr lang="en-US" smtClean="0"/>
              <a:t>1/19/2024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ea typeface="+mn-ea"/>
              </a:defRPr>
            </a:lvl1pPr>
          </a:lstStyle>
          <a:p>
            <a:fld id="{83342A18-9CD7-4159-BACD-504CE0009B89}" type="slidenum">
              <a:rPr lang="en-US" smtClean="0"/>
              <a:t>‹#›</a:t>
            </a:fld>
            <a:endParaRPr lang="en-US"/>
          </a:p>
        </p:txBody>
      </p:sp>
    </p:spTree>
    <p:extLst>
      <p:ext uri="{BB962C8B-B14F-4D97-AF65-F5344CB8AC3E}">
        <p14:creationId xmlns:p14="http://schemas.microsoft.com/office/powerpoint/2010/main" val="1412705680"/>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32" charset="-128"/>
          <a:cs typeface="+mj-cs"/>
        </a:defRPr>
      </a:lvl1pPr>
      <a:lvl2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itchFamily="32" charset="-128"/>
        </a:defRPr>
      </a:lvl2pPr>
      <a:lvl3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itchFamily="32" charset="-128"/>
        </a:defRPr>
      </a:lvl3pPr>
      <a:lvl4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itchFamily="32" charset="-128"/>
        </a:defRPr>
      </a:lvl4pPr>
      <a:lvl5pPr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itchFamily="32" charset="-128"/>
        </a:defRPr>
      </a:lvl5pPr>
      <a:lvl6pPr marL="4572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itchFamily="32" charset="-128"/>
        </a:defRPr>
      </a:lvl6pPr>
      <a:lvl7pPr marL="9144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itchFamily="32" charset="-128"/>
        </a:defRPr>
      </a:lvl7pPr>
      <a:lvl8pPr marL="13716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itchFamily="32" charset="-128"/>
        </a:defRPr>
      </a:lvl8pPr>
      <a:lvl9pPr marL="1828800" algn="ctr" defTabSz="457200" rtl="0" eaLnBrk="1" fontAlgn="base" hangingPunct="1">
        <a:spcBef>
          <a:spcPct val="0"/>
        </a:spcBef>
        <a:spcAft>
          <a:spcPct val="0"/>
        </a:spcAft>
        <a:defRPr sz="4400">
          <a:solidFill>
            <a:schemeClr val="tx1"/>
          </a:solidFill>
          <a:latin typeface="Calibri" panose="020F0502020204030204" pitchFamily="34" charset="0"/>
          <a:ea typeface="ＭＳ Ｐゴシック" pitchFamily="32" charset="-128"/>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ＭＳ Ｐゴシック" pitchFamily="32" charset="-128"/>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ＭＳ Ｐゴシック" pitchFamily="32"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pitchFamily="32"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itchFamily="32"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itchFamily="32"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21800DF-7D0C-4FBC-8DF5-E8A97F392DD6}"/>
              </a:ext>
            </a:extLst>
          </p:cNvPr>
          <p:cNvSpPr>
            <a:spLocks noGrp="1"/>
          </p:cNvSpPr>
          <p:nvPr>
            <p:ph type="ctrTitle"/>
          </p:nvPr>
        </p:nvSpPr>
        <p:spPr>
          <a:xfrm>
            <a:off x="1175657" y="1495425"/>
            <a:ext cx="10667999" cy="2801112"/>
          </a:xfrm>
        </p:spPr>
        <p:txBody>
          <a:bodyPr>
            <a:normAutofit/>
          </a:bodyPr>
          <a:lstStyle/>
          <a:p>
            <a:r>
              <a:rPr lang="en-US" sz="4000" b="1" dirty="0"/>
              <a:t>The Choice of Organizational Form:                      Vertical Financial Ownership Versus Other Methods of Vertical Integration </a:t>
            </a:r>
          </a:p>
        </p:txBody>
      </p:sp>
      <p:sp>
        <p:nvSpPr>
          <p:cNvPr id="3" name="副標題 2">
            <a:extLst>
              <a:ext uri="{FF2B5EF4-FFF2-40B4-BE49-F238E27FC236}">
                <a16:creationId xmlns:a16="http://schemas.microsoft.com/office/drawing/2014/main" id="{83FDC0F9-8CDF-4C0D-A567-60F96996608F}"/>
              </a:ext>
            </a:extLst>
          </p:cNvPr>
          <p:cNvSpPr>
            <a:spLocks noGrp="1"/>
          </p:cNvSpPr>
          <p:nvPr>
            <p:ph type="subTitle" idx="1"/>
          </p:nvPr>
        </p:nvSpPr>
        <p:spPr>
          <a:xfrm>
            <a:off x="1066800" y="4593052"/>
            <a:ext cx="10058400" cy="1754679"/>
          </a:xfrm>
        </p:spPr>
        <p:txBody>
          <a:bodyPr>
            <a:noAutofit/>
          </a:bodyPr>
          <a:lstStyle/>
          <a:p>
            <a:pPr algn="ctr"/>
            <a:r>
              <a:rPr lang="en-US" sz="2200" b="1" dirty="0"/>
              <a:t>Joseph T. Mahoney </a:t>
            </a:r>
          </a:p>
          <a:p>
            <a:pPr algn="ctr"/>
            <a:r>
              <a:rPr lang="en-US" sz="2200" b="1" i="1" dirty="0"/>
              <a:t>Strategic Management Journal </a:t>
            </a:r>
            <a:r>
              <a:rPr lang="en-US" sz="2200" b="1" dirty="0"/>
              <a:t>13(8): 559–84 (1992)</a:t>
            </a:r>
          </a:p>
        </p:txBody>
      </p:sp>
      <p:sp>
        <p:nvSpPr>
          <p:cNvPr id="4" name="Slide Number Placeholder 3">
            <a:extLst>
              <a:ext uri="{FF2B5EF4-FFF2-40B4-BE49-F238E27FC236}">
                <a16:creationId xmlns:a16="http://schemas.microsoft.com/office/drawing/2014/main" id="{26ADD9A5-A050-7A39-C839-84F3F087BE05}"/>
              </a:ext>
            </a:extLst>
          </p:cNvPr>
          <p:cNvSpPr>
            <a:spLocks noGrp="1"/>
          </p:cNvSpPr>
          <p:nvPr>
            <p:ph type="sldNum" sz="quarter" idx="12"/>
          </p:nvPr>
        </p:nvSpPr>
        <p:spPr/>
        <p:txBody>
          <a:bodyPr/>
          <a:lstStyle/>
          <a:p>
            <a:fld id="{83342A18-9CD7-4159-BACD-504CE0009B89}" type="slidenum">
              <a:rPr lang="en-US" smtClean="0"/>
              <a:t>1</a:t>
            </a:fld>
            <a:endParaRPr lang="en-US"/>
          </a:p>
        </p:txBody>
      </p:sp>
    </p:spTree>
    <p:extLst>
      <p:ext uri="{BB962C8B-B14F-4D97-AF65-F5344CB8AC3E}">
        <p14:creationId xmlns:p14="http://schemas.microsoft.com/office/powerpoint/2010/main" val="548673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64F43F6-3E15-4DD2-8828-83459DA395F3}"/>
              </a:ext>
            </a:extLst>
          </p:cNvPr>
          <p:cNvSpPr>
            <a:spLocks noGrp="1"/>
          </p:cNvSpPr>
          <p:nvPr>
            <p:ph type="title"/>
          </p:nvPr>
        </p:nvSpPr>
        <p:spPr>
          <a:xfrm>
            <a:off x="0" y="0"/>
            <a:ext cx="12192000" cy="1450757"/>
          </a:xfrm>
        </p:spPr>
        <p:txBody>
          <a:bodyPr/>
          <a:lstStyle/>
          <a:p>
            <a:pPr algn="ctr"/>
            <a:r>
              <a:rPr lang="en-US" altLang="zh-TW" sz="3600" b="1" dirty="0"/>
              <a:t>Framework For Predicting Organizational Form</a:t>
            </a:r>
            <a:endParaRPr lang="zh-TW" altLang="en-US" sz="3600" b="1" dirty="0"/>
          </a:p>
        </p:txBody>
      </p:sp>
      <p:sp>
        <p:nvSpPr>
          <p:cNvPr id="3" name="內容版面配置區 2">
            <a:extLst>
              <a:ext uri="{FF2B5EF4-FFF2-40B4-BE49-F238E27FC236}">
                <a16:creationId xmlns:a16="http://schemas.microsoft.com/office/drawing/2014/main" id="{9FF020C7-69C2-4DEA-ABA2-D6BD0E1820F1}"/>
              </a:ext>
            </a:extLst>
          </p:cNvPr>
          <p:cNvSpPr>
            <a:spLocks noGrp="1"/>
          </p:cNvSpPr>
          <p:nvPr>
            <p:ph idx="1"/>
          </p:nvPr>
        </p:nvSpPr>
        <p:spPr>
          <a:xfrm>
            <a:off x="827856" y="1690310"/>
            <a:ext cx="11227124" cy="3477380"/>
          </a:xfrm>
        </p:spPr>
        <p:txBody>
          <a:bodyPr>
            <a:noAutofit/>
          </a:bodyPr>
          <a:lstStyle/>
          <a:p>
            <a:pPr>
              <a:buFont typeface="Wingdings" panose="05000000000000000000" pitchFamily="2" charset="2"/>
              <a:buChar char="v"/>
            </a:pPr>
            <a:r>
              <a:rPr lang="en-US" altLang="zh-TW" sz="2600" dirty="0"/>
              <a:t>Transaction costs approach (Williamson 1979) provides insight into the key role of asset specificity but neglects the interactive effects of measurement problems. </a:t>
            </a:r>
          </a:p>
          <a:p>
            <a:pPr>
              <a:spcBef>
                <a:spcPts val="1800"/>
              </a:spcBef>
              <a:buFont typeface="Wingdings" panose="05000000000000000000" pitchFamily="2" charset="2"/>
              <a:buChar char="v"/>
            </a:pPr>
            <a:r>
              <a:rPr lang="en-US" altLang="zh-TW" sz="2600" dirty="0"/>
              <a:t>Positive agency theory emphasizes measurement costs, but neglects asset specificity. </a:t>
            </a:r>
          </a:p>
          <a:p>
            <a:pPr marL="0" indent="0">
              <a:buNone/>
            </a:pPr>
            <a:endParaRPr lang="en-US" altLang="zh-TW" sz="2600" dirty="0"/>
          </a:p>
          <a:p>
            <a:pPr>
              <a:buFont typeface="Wingdings" panose="05000000000000000000" pitchFamily="2" charset="2"/>
              <a:buChar char="è"/>
            </a:pPr>
            <a:r>
              <a:rPr lang="en-US" altLang="zh-TW" sz="2600" dirty="0"/>
              <a:t>Combine these two efficiency perspectives </a:t>
            </a:r>
            <a:r>
              <a:rPr lang="en-US" altLang="zh-TW" sz="2600" dirty="0">
                <a:sym typeface="Wingdings" panose="05000000000000000000" pitchFamily="2" charset="2"/>
              </a:rPr>
              <a:t> P</a:t>
            </a:r>
            <a:r>
              <a:rPr lang="en-US" altLang="zh-TW" sz="2600" dirty="0"/>
              <a:t>redictions and prescriptions on make-or-buy</a:t>
            </a:r>
            <a:endParaRPr lang="zh-TW" altLang="en-US" sz="2600" dirty="0"/>
          </a:p>
        </p:txBody>
      </p:sp>
      <p:sp>
        <p:nvSpPr>
          <p:cNvPr id="4" name="Slide Number Placeholder 3">
            <a:extLst>
              <a:ext uri="{FF2B5EF4-FFF2-40B4-BE49-F238E27FC236}">
                <a16:creationId xmlns:a16="http://schemas.microsoft.com/office/drawing/2014/main" id="{6C73F068-9C98-A020-FE6B-5E213D30A5F3}"/>
              </a:ext>
            </a:extLst>
          </p:cNvPr>
          <p:cNvSpPr>
            <a:spLocks noGrp="1"/>
          </p:cNvSpPr>
          <p:nvPr>
            <p:ph type="sldNum" sz="quarter" idx="12"/>
          </p:nvPr>
        </p:nvSpPr>
        <p:spPr/>
        <p:txBody>
          <a:bodyPr/>
          <a:lstStyle/>
          <a:p>
            <a:fld id="{83342A18-9CD7-4159-BACD-504CE0009B89}" type="slidenum">
              <a:rPr lang="en-US" smtClean="0"/>
              <a:t>10</a:t>
            </a:fld>
            <a:endParaRPr lang="en-US"/>
          </a:p>
        </p:txBody>
      </p:sp>
    </p:spTree>
    <p:extLst>
      <p:ext uri="{BB962C8B-B14F-4D97-AF65-F5344CB8AC3E}">
        <p14:creationId xmlns:p14="http://schemas.microsoft.com/office/powerpoint/2010/main" val="1745993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9C07986-5B3D-42DC-9CBF-8EF8A9D5B9A6}"/>
              </a:ext>
            </a:extLst>
          </p:cNvPr>
          <p:cNvSpPr>
            <a:spLocks noGrp="1"/>
          </p:cNvSpPr>
          <p:nvPr>
            <p:ph type="title"/>
          </p:nvPr>
        </p:nvSpPr>
        <p:spPr>
          <a:xfrm>
            <a:off x="0" y="145297"/>
            <a:ext cx="12192000" cy="1143000"/>
          </a:xfrm>
        </p:spPr>
        <p:txBody>
          <a:bodyPr/>
          <a:lstStyle/>
          <a:p>
            <a:r>
              <a:rPr lang="en-US" altLang="zh-TW" sz="3600" b="1" dirty="0"/>
              <a:t>Predicting the organizational form of vertical coordination</a:t>
            </a:r>
            <a:endParaRPr lang="zh-TW" altLang="en-US" sz="3600" b="1" dirty="0"/>
          </a:p>
        </p:txBody>
      </p:sp>
      <p:pic>
        <p:nvPicPr>
          <p:cNvPr id="8" name="Content Placeholder 7">
            <a:extLst>
              <a:ext uri="{FF2B5EF4-FFF2-40B4-BE49-F238E27FC236}">
                <a16:creationId xmlns:a16="http://schemas.microsoft.com/office/drawing/2014/main" id="{60C5BD4A-E0BD-489C-A8DD-1F4E7047EC81}"/>
              </a:ext>
            </a:extLst>
          </p:cNvPr>
          <p:cNvPicPr>
            <a:picLocks noGrp="1" noChangeAspect="1"/>
          </p:cNvPicPr>
          <p:nvPr>
            <p:ph idx="1"/>
          </p:nvPr>
        </p:nvPicPr>
        <p:blipFill>
          <a:blip r:embed="rId2"/>
          <a:stretch>
            <a:fillRect/>
          </a:stretch>
        </p:blipFill>
        <p:spPr>
          <a:xfrm>
            <a:off x="1068845" y="1164435"/>
            <a:ext cx="9678751" cy="2152950"/>
          </a:xfrm>
        </p:spPr>
      </p:pic>
      <p:sp>
        <p:nvSpPr>
          <p:cNvPr id="10" name="TextBox 9">
            <a:extLst>
              <a:ext uri="{FF2B5EF4-FFF2-40B4-BE49-F238E27FC236}">
                <a16:creationId xmlns:a16="http://schemas.microsoft.com/office/drawing/2014/main" id="{644184C6-09DD-4389-B8A4-CE893897A7DE}"/>
              </a:ext>
            </a:extLst>
          </p:cNvPr>
          <p:cNvSpPr txBox="1"/>
          <p:nvPr/>
        </p:nvSpPr>
        <p:spPr>
          <a:xfrm>
            <a:off x="1068845" y="3311906"/>
            <a:ext cx="9837964" cy="923330"/>
          </a:xfrm>
          <a:prstGeom prst="rect">
            <a:avLst/>
          </a:prstGeom>
          <a:noFill/>
        </p:spPr>
        <p:txBody>
          <a:bodyPr wrap="square">
            <a:spAutoFit/>
          </a:bodyPr>
          <a:lstStyle/>
          <a:p>
            <a:pPr marL="285750" indent="-285750" algn="l">
              <a:buFont typeface="Times New Roman" panose="02020603050405020304" pitchFamily="18" charset="0"/>
              <a:buChar char="‒"/>
            </a:pPr>
            <a:r>
              <a:rPr lang="en-US" sz="1800" b="0" i="0" u="none" strike="noStrike" baseline="0" dirty="0">
                <a:latin typeface="Times New Roman" panose="02020603050405020304" pitchFamily="18" charset="0"/>
              </a:rPr>
              <a:t>Low task programmability: Observing input (effort) is a poor measure for making rewards.</a:t>
            </a:r>
          </a:p>
          <a:p>
            <a:pPr marL="285750" indent="-285750" algn="l">
              <a:buFont typeface="Times New Roman" panose="02020603050405020304" pitchFamily="18" charset="0"/>
              <a:buChar char="‒"/>
            </a:pPr>
            <a:r>
              <a:rPr lang="en-US" sz="1800" b="0" i="0" u="none" strike="noStrike" baseline="0" dirty="0">
                <a:latin typeface="Times New Roman" panose="02020603050405020304" pitchFamily="18" charset="0"/>
              </a:rPr>
              <a:t>High nonseparability: Observing output is a poor measure for making rewards.</a:t>
            </a:r>
          </a:p>
          <a:p>
            <a:pPr marL="285750" indent="-285750" algn="l">
              <a:buFont typeface="Times New Roman" panose="02020603050405020304" pitchFamily="18" charset="0"/>
              <a:buChar char="‒"/>
            </a:pPr>
            <a:r>
              <a:rPr lang="en-US" sz="1800" b="0" i="0" u="none" strike="noStrike" baseline="0" dirty="0">
                <a:latin typeface="Times New Roman" panose="02020603050405020304" pitchFamily="18" charset="0"/>
              </a:rPr>
              <a:t>High specificity: Human, physical and/or site firm-specific investments are high.</a:t>
            </a:r>
          </a:p>
        </p:txBody>
      </p:sp>
      <p:sp>
        <p:nvSpPr>
          <p:cNvPr id="12" name="TextBox 11">
            <a:extLst>
              <a:ext uri="{FF2B5EF4-FFF2-40B4-BE49-F238E27FC236}">
                <a16:creationId xmlns:a16="http://schemas.microsoft.com/office/drawing/2014/main" id="{A54C83C6-E880-4459-8653-CDA649228CE2}"/>
              </a:ext>
            </a:extLst>
          </p:cNvPr>
          <p:cNvSpPr txBox="1"/>
          <p:nvPr/>
        </p:nvSpPr>
        <p:spPr>
          <a:xfrm>
            <a:off x="2591479" y="4193854"/>
            <a:ext cx="8156118" cy="2631490"/>
          </a:xfrm>
          <a:prstGeom prst="rect">
            <a:avLst/>
          </a:prstGeom>
          <a:noFill/>
        </p:spPr>
        <p:txBody>
          <a:bodyPr wrap="square">
            <a:spAutoFit/>
          </a:bodyPr>
          <a:lstStyle/>
          <a:p>
            <a:pPr marL="285750" indent="-285750" algn="l">
              <a:buFont typeface="Times New Roman" panose="02020603050405020304" pitchFamily="18" charset="0"/>
              <a:buChar char="‒"/>
            </a:pPr>
            <a:r>
              <a:rPr lang="en-US" sz="1650" b="0" i="0" u="none" strike="noStrike" baseline="0" dirty="0">
                <a:latin typeface="Times New Roman" panose="02020603050405020304" pitchFamily="18" charset="0"/>
              </a:rPr>
              <a:t>Spot market: The price system works smoothly.</a:t>
            </a:r>
          </a:p>
          <a:p>
            <a:pPr marL="285750" indent="-285750" algn="l">
              <a:buFont typeface="Times New Roman" panose="02020603050405020304" pitchFamily="18" charset="0"/>
              <a:buChar char="‒"/>
            </a:pPr>
            <a:r>
              <a:rPr lang="en-US" sz="1650" b="0" i="0" u="none" strike="noStrike" baseline="0" dirty="0">
                <a:latin typeface="Times New Roman" panose="02020603050405020304" pitchFamily="18" charset="0"/>
              </a:rPr>
              <a:t>Long-term contract: Obligations of principals and agents are specified and enforced by third-parties (courts)</a:t>
            </a:r>
          </a:p>
          <a:p>
            <a:pPr marL="285750" indent="-285750" algn="l">
              <a:buFont typeface="Times New Roman" panose="02020603050405020304" pitchFamily="18" charset="0"/>
              <a:buChar char="‒"/>
            </a:pPr>
            <a:r>
              <a:rPr lang="en-US" sz="1650" b="0" i="0" u="none" strike="noStrike" baseline="0" dirty="0">
                <a:latin typeface="Times New Roman" panose="02020603050405020304" pitchFamily="18" charset="0"/>
              </a:rPr>
              <a:t>Relational contract: Obligations of principals and agents are specified and self-enforced. Social conditioning applicable.</a:t>
            </a:r>
          </a:p>
          <a:p>
            <a:pPr marL="285750" indent="-285750" algn="l">
              <a:buFont typeface="Times New Roman" panose="02020603050405020304" pitchFamily="18" charset="0"/>
              <a:buChar char="‒"/>
            </a:pPr>
            <a:r>
              <a:rPr lang="en-US" sz="1650" b="0" i="0" u="none" strike="noStrike" baseline="0" dirty="0">
                <a:latin typeface="Times New Roman" panose="02020603050405020304" pitchFamily="18" charset="0"/>
              </a:rPr>
              <a:t>Inside contract: A hybrid arrangement between contract and hierarchy that is best described as a 'manager as monitor’ setup.</a:t>
            </a:r>
          </a:p>
          <a:p>
            <a:pPr marL="285750" indent="-285750" algn="l">
              <a:buFont typeface="Times New Roman" panose="02020603050405020304" pitchFamily="18" charset="0"/>
              <a:buChar char="‒"/>
            </a:pPr>
            <a:r>
              <a:rPr lang="en-US" sz="1650" b="0" i="0" u="none" strike="noStrike" baseline="0" dirty="0">
                <a:latin typeface="Times New Roman" panose="02020603050405020304" pitchFamily="18" charset="0"/>
              </a:rPr>
              <a:t>Joint ventures: An equity agreement whereby a separate entity is created.</a:t>
            </a:r>
          </a:p>
          <a:p>
            <a:pPr marL="285750" indent="-285750" algn="l">
              <a:buFont typeface="Times New Roman" panose="02020603050405020304" pitchFamily="18" charset="0"/>
              <a:buChar char="‒"/>
            </a:pPr>
            <a:r>
              <a:rPr lang="en-US" sz="1650" b="0" i="0" u="none" strike="noStrike" baseline="0" dirty="0">
                <a:latin typeface="Times New Roman" panose="02020603050405020304" pitchFamily="18" charset="0"/>
              </a:rPr>
              <a:t>Hierarchy: A superior-subordinate relationship; financial ownership.</a:t>
            </a:r>
          </a:p>
          <a:p>
            <a:pPr marL="285750" indent="-285750" algn="l">
              <a:buFont typeface="Times New Roman" panose="02020603050405020304" pitchFamily="18" charset="0"/>
              <a:buChar char="‒"/>
            </a:pPr>
            <a:r>
              <a:rPr lang="en-US" sz="1650" b="0" i="0" u="none" strike="noStrike" baseline="0" dirty="0">
                <a:latin typeface="Times New Roman" panose="02020603050405020304" pitchFamily="18" charset="0"/>
              </a:rPr>
              <a:t>Clan: Organization that is based on a vital sense of human solidarity.</a:t>
            </a:r>
            <a:endParaRPr lang="en-US" sz="1650" dirty="0"/>
          </a:p>
        </p:txBody>
      </p:sp>
      <p:sp>
        <p:nvSpPr>
          <p:cNvPr id="3" name="Slide Number Placeholder 2">
            <a:extLst>
              <a:ext uri="{FF2B5EF4-FFF2-40B4-BE49-F238E27FC236}">
                <a16:creationId xmlns:a16="http://schemas.microsoft.com/office/drawing/2014/main" id="{7120FC0C-763B-EC63-2E18-F925B4A9C5B8}"/>
              </a:ext>
            </a:extLst>
          </p:cNvPr>
          <p:cNvSpPr>
            <a:spLocks noGrp="1"/>
          </p:cNvSpPr>
          <p:nvPr>
            <p:ph type="sldNum" sz="quarter" idx="12"/>
          </p:nvPr>
        </p:nvSpPr>
        <p:spPr/>
        <p:txBody>
          <a:bodyPr/>
          <a:lstStyle/>
          <a:p>
            <a:fld id="{83342A18-9CD7-4159-BACD-504CE0009B89}" type="slidenum">
              <a:rPr lang="en-US" smtClean="0"/>
              <a:t>11</a:t>
            </a:fld>
            <a:endParaRPr lang="en-US"/>
          </a:p>
        </p:txBody>
      </p:sp>
    </p:spTree>
    <p:extLst>
      <p:ext uri="{BB962C8B-B14F-4D97-AF65-F5344CB8AC3E}">
        <p14:creationId xmlns:p14="http://schemas.microsoft.com/office/powerpoint/2010/main" val="2285209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BDA38D8-53C9-40CB-8092-72B2C78CE1CE}"/>
              </a:ext>
            </a:extLst>
          </p:cNvPr>
          <p:cNvSpPr>
            <a:spLocks noGrp="1"/>
          </p:cNvSpPr>
          <p:nvPr>
            <p:ph type="title"/>
          </p:nvPr>
        </p:nvSpPr>
        <p:spPr>
          <a:xfrm>
            <a:off x="0" y="286603"/>
            <a:ext cx="12111644" cy="1450757"/>
          </a:xfrm>
        </p:spPr>
        <p:txBody>
          <a:bodyPr/>
          <a:lstStyle/>
          <a:p>
            <a:pPr algn="ctr"/>
            <a:r>
              <a:rPr lang="en-US" b="1" dirty="0"/>
              <a:t>Overview</a:t>
            </a:r>
          </a:p>
        </p:txBody>
      </p:sp>
      <p:sp>
        <p:nvSpPr>
          <p:cNvPr id="3" name="內容版面配置區 2">
            <a:extLst>
              <a:ext uri="{FF2B5EF4-FFF2-40B4-BE49-F238E27FC236}">
                <a16:creationId xmlns:a16="http://schemas.microsoft.com/office/drawing/2014/main" id="{2651B5D3-2369-432B-B401-9BAD93B3FCFD}"/>
              </a:ext>
            </a:extLst>
          </p:cNvPr>
          <p:cNvSpPr>
            <a:spLocks noGrp="1"/>
          </p:cNvSpPr>
          <p:nvPr>
            <p:ph idx="1"/>
          </p:nvPr>
        </p:nvSpPr>
        <p:spPr/>
        <p:txBody>
          <a:bodyPr>
            <a:normAutofit/>
          </a:bodyPr>
          <a:lstStyle/>
          <a:p>
            <a:pPr>
              <a:buFont typeface="Wingdings" panose="05000000000000000000" pitchFamily="2" charset="2"/>
              <a:buChar char="v"/>
            </a:pPr>
            <a:endParaRPr lang="en-US" sz="2400" dirty="0"/>
          </a:p>
          <a:p>
            <a:pPr>
              <a:buFont typeface="Wingdings" panose="05000000000000000000" pitchFamily="2" charset="2"/>
              <a:buChar char="v"/>
            </a:pPr>
            <a:r>
              <a:rPr lang="en-US" dirty="0"/>
              <a:t>Synthesize theoretical arguments and empirical findings from          the vertical integration literature to identify the underpinning advantages and disadvantages of choosing vertical financial ownership relative to vertical contracts.</a:t>
            </a:r>
          </a:p>
        </p:txBody>
      </p:sp>
      <p:pic>
        <p:nvPicPr>
          <p:cNvPr id="4" name="Picture 3">
            <a:extLst>
              <a:ext uri="{FF2B5EF4-FFF2-40B4-BE49-F238E27FC236}">
                <a16:creationId xmlns:a16="http://schemas.microsoft.com/office/drawing/2014/main" id="{C3A75F6B-230C-3F32-253C-036DA8246864}"/>
              </a:ext>
            </a:extLst>
          </p:cNvPr>
          <p:cNvPicPr>
            <a:picLocks noChangeAspect="1"/>
          </p:cNvPicPr>
          <p:nvPr/>
        </p:nvPicPr>
        <p:blipFill>
          <a:blip r:embed="rId2"/>
          <a:stretch>
            <a:fillRect/>
          </a:stretch>
        </p:blipFill>
        <p:spPr>
          <a:xfrm>
            <a:off x="9337956" y="4101320"/>
            <a:ext cx="1718777" cy="2470077"/>
          </a:xfrm>
          <a:prstGeom prst="rect">
            <a:avLst/>
          </a:prstGeom>
        </p:spPr>
      </p:pic>
      <p:sp>
        <p:nvSpPr>
          <p:cNvPr id="5" name="Slide Number Placeholder 4">
            <a:extLst>
              <a:ext uri="{FF2B5EF4-FFF2-40B4-BE49-F238E27FC236}">
                <a16:creationId xmlns:a16="http://schemas.microsoft.com/office/drawing/2014/main" id="{11A57950-4657-0264-767E-48F9A92E82F0}"/>
              </a:ext>
            </a:extLst>
          </p:cNvPr>
          <p:cNvSpPr>
            <a:spLocks noGrp="1"/>
          </p:cNvSpPr>
          <p:nvPr>
            <p:ph type="sldNum" sz="quarter" idx="12"/>
          </p:nvPr>
        </p:nvSpPr>
        <p:spPr/>
        <p:txBody>
          <a:bodyPr/>
          <a:lstStyle/>
          <a:p>
            <a:fld id="{83342A18-9CD7-4159-BACD-504CE0009B89}" type="slidenum">
              <a:rPr lang="en-US" smtClean="0"/>
              <a:t>2</a:t>
            </a:fld>
            <a:endParaRPr lang="en-US"/>
          </a:p>
        </p:txBody>
      </p:sp>
    </p:spTree>
    <p:extLst>
      <p:ext uri="{BB962C8B-B14F-4D97-AF65-F5344CB8AC3E}">
        <p14:creationId xmlns:p14="http://schemas.microsoft.com/office/powerpoint/2010/main" val="3481733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D31AAB2-6BE3-483E-A3B5-422106BABEF9}"/>
              </a:ext>
            </a:extLst>
          </p:cNvPr>
          <p:cNvSpPr>
            <a:spLocks noGrp="1"/>
          </p:cNvSpPr>
          <p:nvPr>
            <p:ph type="title"/>
          </p:nvPr>
        </p:nvSpPr>
        <p:spPr>
          <a:xfrm>
            <a:off x="0" y="286603"/>
            <a:ext cx="12111644" cy="1264611"/>
          </a:xfrm>
        </p:spPr>
        <p:txBody>
          <a:bodyPr/>
          <a:lstStyle/>
          <a:p>
            <a:pPr algn="ctr"/>
            <a:r>
              <a:rPr lang="en-US" sz="3600" b="1" dirty="0"/>
              <a:t>Vertical Integration: Motives</a:t>
            </a:r>
          </a:p>
        </p:txBody>
      </p:sp>
      <p:sp>
        <p:nvSpPr>
          <p:cNvPr id="3" name="內容版面配置區 2">
            <a:extLst>
              <a:ext uri="{FF2B5EF4-FFF2-40B4-BE49-F238E27FC236}">
                <a16:creationId xmlns:a16="http://schemas.microsoft.com/office/drawing/2014/main" id="{9530687C-EDAB-4DFE-8A4D-4F387B900290}"/>
              </a:ext>
            </a:extLst>
          </p:cNvPr>
          <p:cNvSpPr>
            <a:spLocks noGrp="1"/>
          </p:cNvSpPr>
          <p:nvPr>
            <p:ph idx="1"/>
          </p:nvPr>
        </p:nvSpPr>
        <p:spPr>
          <a:xfrm>
            <a:off x="1546316" y="1682447"/>
            <a:ext cx="10645684" cy="4374091"/>
          </a:xfrm>
        </p:spPr>
        <p:txBody>
          <a:bodyPr>
            <a:normAutofit fontScale="77500" lnSpcReduction="20000"/>
          </a:bodyPr>
          <a:lstStyle/>
          <a:p>
            <a:r>
              <a:rPr lang="en-US" b="1" dirty="0"/>
              <a:t>Strategic considerations</a:t>
            </a:r>
          </a:p>
          <a:p>
            <a:pPr lvl="1"/>
            <a:r>
              <a:rPr lang="en-US" dirty="0"/>
              <a:t>Raise rivals’ costs by reducing the number of suppliers</a:t>
            </a:r>
          </a:p>
          <a:p>
            <a:pPr lvl="1"/>
            <a:r>
              <a:rPr lang="en-US" dirty="0"/>
              <a:t>Price squeezing --- example: raising the price of crude oil and lowering gas prices</a:t>
            </a:r>
          </a:p>
          <a:p>
            <a:pPr lvl="1"/>
            <a:r>
              <a:rPr lang="en-US" dirty="0"/>
              <a:t>Promote oligopoly by improving the monitoring to maintain price</a:t>
            </a:r>
          </a:p>
          <a:p>
            <a:r>
              <a:rPr lang="en-US" b="1" dirty="0"/>
              <a:t>Output/input price discrepancies</a:t>
            </a:r>
          </a:p>
          <a:p>
            <a:pPr lvl="1"/>
            <a:r>
              <a:rPr lang="en-US" dirty="0"/>
              <a:t>Upstream monopoly prices evaded by vertical integration</a:t>
            </a:r>
          </a:p>
          <a:p>
            <a:pPr lvl="1"/>
            <a:r>
              <a:rPr lang="en-US" dirty="0"/>
              <a:t>Price discrimination --- example; Alcoa vertically integrates into the higher price sensitive market of cookware to avoid arbitrage and sells at a higher price to aircraft manufacturers</a:t>
            </a:r>
          </a:p>
          <a:p>
            <a:r>
              <a:rPr lang="en-US" b="1" dirty="0"/>
              <a:t>Uncertain costs and prices</a:t>
            </a:r>
          </a:p>
          <a:p>
            <a:pPr lvl="1"/>
            <a:r>
              <a:rPr lang="en-US" dirty="0"/>
              <a:t>Transfer risk (supply failure)</a:t>
            </a:r>
          </a:p>
          <a:p>
            <a:pPr lvl="1"/>
            <a:r>
              <a:rPr lang="en-US" dirty="0"/>
              <a:t>Reduce variance of profits</a:t>
            </a:r>
          </a:p>
          <a:p>
            <a:pPr lvl="1"/>
            <a:r>
              <a:rPr lang="en-US" dirty="0"/>
              <a:t>Response to agency problems of measurement and quality uncertainty </a:t>
            </a:r>
          </a:p>
        </p:txBody>
      </p:sp>
      <p:sp>
        <p:nvSpPr>
          <p:cNvPr id="4" name="Slide Number Placeholder 3">
            <a:extLst>
              <a:ext uri="{FF2B5EF4-FFF2-40B4-BE49-F238E27FC236}">
                <a16:creationId xmlns:a16="http://schemas.microsoft.com/office/drawing/2014/main" id="{E56DACF6-3D00-58F2-5D55-EF7C65F5B771}"/>
              </a:ext>
            </a:extLst>
          </p:cNvPr>
          <p:cNvSpPr>
            <a:spLocks noGrp="1"/>
          </p:cNvSpPr>
          <p:nvPr>
            <p:ph type="sldNum" sz="quarter" idx="12"/>
          </p:nvPr>
        </p:nvSpPr>
        <p:spPr/>
        <p:txBody>
          <a:bodyPr/>
          <a:lstStyle/>
          <a:p>
            <a:fld id="{83342A18-9CD7-4159-BACD-504CE0009B89}" type="slidenum">
              <a:rPr lang="en-US" smtClean="0"/>
              <a:t>3</a:t>
            </a:fld>
            <a:endParaRPr lang="en-US"/>
          </a:p>
        </p:txBody>
      </p:sp>
    </p:spTree>
    <p:extLst>
      <p:ext uri="{BB962C8B-B14F-4D97-AF65-F5344CB8AC3E}">
        <p14:creationId xmlns:p14="http://schemas.microsoft.com/office/powerpoint/2010/main" val="3566284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CBAD0BF-2ED8-436C-9EF2-D2CEC43977F3}"/>
              </a:ext>
            </a:extLst>
          </p:cNvPr>
          <p:cNvSpPr>
            <a:spLocks noGrp="1"/>
          </p:cNvSpPr>
          <p:nvPr>
            <p:ph type="title"/>
          </p:nvPr>
        </p:nvSpPr>
        <p:spPr>
          <a:xfrm>
            <a:off x="0" y="149444"/>
            <a:ext cx="12192000" cy="1450757"/>
          </a:xfrm>
        </p:spPr>
        <p:txBody>
          <a:bodyPr>
            <a:normAutofit/>
          </a:bodyPr>
          <a:lstStyle/>
          <a:p>
            <a:pPr algn="ctr"/>
            <a:r>
              <a:rPr lang="en-US" sz="3600" b="1" dirty="0"/>
              <a:t>Vertical Financial Ownership vs Vertical Contracting </a:t>
            </a:r>
          </a:p>
        </p:txBody>
      </p:sp>
      <p:sp>
        <p:nvSpPr>
          <p:cNvPr id="3" name="內容版面配置區 2">
            <a:extLst>
              <a:ext uri="{FF2B5EF4-FFF2-40B4-BE49-F238E27FC236}">
                <a16:creationId xmlns:a16="http://schemas.microsoft.com/office/drawing/2014/main" id="{B847569F-D9BF-4D93-8A2A-3BFF085B3688}"/>
              </a:ext>
            </a:extLst>
          </p:cNvPr>
          <p:cNvSpPr>
            <a:spLocks noGrp="1"/>
          </p:cNvSpPr>
          <p:nvPr>
            <p:ph idx="1"/>
          </p:nvPr>
        </p:nvSpPr>
        <p:spPr>
          <a:xfrm>
            <a:off x="609600" y="1600201"/>
            <a:ext cx="10972800" cy="5257799"/>
          </a:xfrm>
        </p:spPr>
        <p:txBody>
          <a:bodyPr>
            <a:normAutofit/>
          </a:bodyPr>
          <a:lstStyle/>
          <a:p>
            <a:pPr>
              <a:buFont typeface="Wingdings" panose="05000000000000000000" pitchFamily="2" charset="2"/>
              <a:buChar char="v"/>
            </a:pPr>
            <a:endParaRPr lang="en-US" sz="2400" dirty="0"/>
          </a:p>
          <a:p>
            <a:pPr>
              <a:buFont typeface="Wingdings" panose="05000000000000000000" pitchFamily="2" charset="2"/>
              <a:buChar char="v"/>
            </a:pPr>
            <a:r>
              <a:rPr lang="en-US" sz="2600" dirty="0"/>
              <a:t>When we abstract from transaction costs, knowing the motive for vertical integration cannot help us in predicting or prescribing organizational form. Conversely, knowing the organizational form cannot help us to infer the motive.</a:t>
            </a:r>
          </a:p>
          <a:p>
            <a:pPr>
              <a:buFont typeface="Wingdings" panose="05000000000000000000" pitchFamily="2" charset="2"/>
              <a:buChar char="v"/>
            </a:pPr>
            <a:endParaRPr lang="en-US" sz="2600" dirty="0"/>
          </a:p>
          <a:p>
            <a:pPr>
              <a:buFont typeface="Wingdings" panose="05000000000000000000" pitchFamily="2" charset="2"/>
              <a:buChar char="v"/>
            </a:pPr>
            <a:r>
              <a:rPr lang="en-US" sz="2600" dirty="0"/>
              <a:t>In the absence of transaction costs, vertical contracting can replicate the advantages of vertical financial ownership (Coase, 1937, 1960).</a:t>
            </a:r>
          </a:p>
          <a:p>
            <a:pPr lvl="7"/>
            <a:r>
              <a:rPr lang="en-US" sz="1400" dirty="0"/>
              <a:t>Exclusive dealing contracts</a:t>
            </a:r>
          </a:p>
          <a:p>
            <a:pPr lvl="7"/>
            <a:r>
              <a:rPr lang="en-US" sz="1400" dirty="0"/>
              <a:t>Licensing contracts</a:t>
            </a:r>
          </a:p>
          <a:p>
            <a:pPr lvl="7"/>
            <a:r>
              <a:rPr lang="en-US" sz="1400" dirty="0"/>
              <a:t>Resale price maintenance</a:t>
            </a:r>
          </a:p>
          <a:p>
            <a:pPr lvl="7"/>
            <a:r>
              <a:rPr lang="en-US" sz="1400" dirty="0"/>
              <a:t>Territorial restrictions</a:t>
            </a:r>
          </a:p>
          <a:p>
            <a:pPr lvl="7"/>
            <a:r>
              <a:rPr lang="en-US" sz="1400" dirty="0"/>
              <a:t>Tying contracts</a:t>
            </a:r>
          </a:p>
        </p:txBody>
      </p:sp>
      <p:sp>
        <p:nvSpPr>
          <p:cNvPr id="4" name="Slide Number Placeholder 3">
            <a:extLst>
              <a:ext uri="{FF2B5EF4-FFF2-40B4-BE49-F238E27FC236}">
                <a16:creationId xmlns:a16="http://schemas.microsoft.com/office/drawing/2014/main" id="{6CC66093-FFF1-6B92-1CD1-EA330E5AD829}"/>
              </a:ext>
            </a:extLst>
          </p:cNvPr>
          <p:cNvSpPr>
            <a:spLocks noGrp="1"/>
          </p:cNvSpPr>
          <p:nvPr>
            <p:ph type="sldNum" sz="quarter" idx="12"/>
          </p:nvPr>
        </p:nvSpPr>
        <p:spPr/>
        <p:txBody>
          <a:bodyPr/>
          <a:lstStyle/>
          <a:p>
            <a:fld id="{83342A18-9CD7-4159-BACD-504CE0009B89}" type="slidenum">
              <a:rPr lang="en-US" smtClean="0"/>
              <a:t>4</a:t>
            </a:fld>
            <a:endParaRPr lang="en-US"/>
          </a:p>
        </p:txBody>
      </p:sp>
    </p:spTree>
    <p:extLst>
      <p:ext uri="{BB962C8B-B14F-4D97-AF65-F5344CB8AC3E}">
        <p14:creationId xmlns:p14="http://schemas.microsoft.com/office/powerpoint/2010/main" val="3084285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8125DE5-435D-4AAB-9BE3-4D325525CD6A}"/>
              </a:ext>
            </a:extLst>
          </p:cNvPr>
          <p:cNvSpPr>
            <a:spLocks noGrp="1"/>
          </p:cNvSpPr>
          <p:nvPr>
            <p:ph type="title"/>
          </p:nvPr>
        </p:nvSpPr>
        <p:spPr>
          <a:xfrm>
            <a:off x="0" y="286604"/>
            <a:ext cx="12192000" cy="1001870"/>
          </a:xfrm>
        </p:spPr>
        <p:txBody>
          <a:bodyPr/>
          <a:lstStyle/>
          <a:p>
            <a:pPr algn="ctr"/>
            <a:r>
              <a:rPr lang="en-US" sz="3600" b="1" dirty="0"/>
              <a:t>Agency Theory</a:t>
            </a:r>
          </a:p>
        </p:txBody>
      </p:sp>
      <p:sp>
        <p:nvSpPr>
          <p:cNvPr id="3" name="內容版面配置區 2">
            <a:extLst>
              <a:ext uri="{FF2B5EF4-FFF2-40B4-BE49-F238E27FC236}">
                <a16:creationId xmlns:a16="http://schemas.microsoft.com/office/drawing/2014/main" id="{926C31AC-8464-4A8B-93D0-3EC119985E59}"/>
              </a:ext>
            </a:extLst>
          </p:cNvPr>
          <p:cNvSpPr>
            <a:spLocks noGrp="1"/>
          </p:cNvSpPr>
          <p:nvPr>
            <p:ph idx="1"/>
          </p:nvPr>
        </p:nvSpPr>
        <p:spPr>
          <a:xfrm>
            <a:off x="1066800" y="1610842"/>
            <a:ext cx="10058400" cy="4478866"/>
          </a:xfrm>
        </p:spPr>
        <p:txBody>
          <a:bodyPr>
            <a:normAutofit/>
          </a:bodyPr>
          <a:lstStyle/>
          <a:p>
            <a:pPr>
              <a:buFont typeface="Wingdings" panose="05000000000000000000" pitchFamily="2" charset="2"/>
              <a:buChar char="v"/>
            </a:pPr>
            <a:r>
              <a:rPr lang="en-US" sz="2800" b="1" dirty="0"/>
              <a:t>Mathematical Principal-Agent Model</a:t>
            </a:r>
          </a:p>
          <a:p>
            <a:pPr lvl="1"/>
            <a:r>
              <a:rPr lang="en-US" sz="2400" dirty="0"/>
              <a:t>Unbounded rationality </a:t>
            </a:r>
          </a:p>
          <a:p>
            <a:pPr lvl="1"/>
            <a:r>
              <a:rPr lang="en-US" sz="2400" dirty="0"/>
              <a:t>No difference in the costs between long-term contracts and hierarchy </a:t>
            </a:r>
          </a:p>
          <a:p>
            <a:pPr lvl="1"/>
            <a:r>
              <a:rPr lang="en-US" sz="2400" dirty="0"/>
              <a:t>The firm as a “nexus of contracts”</a:t>
            </a:r>
          </a:p>
          <a:p>
            <a:endParaRPr lang="en-US" sz="2800" dirty="0"/>
          </a:p>
          <a:p>
            <a:pPr>
              <a:buFont typeface="Wingdings" panose="05000000000000000000" pitchFamily="2" charset="2"/>
              <a:buChar char="v"/>
            </a:pPr>
            <a:r>
              <a:rPr lang="en-US" sz="2800" b="1" dirty="0"/>
              <a:t>Positive Agency Theory </a:t>
            </a:r>
          </a:p>
          <a:p>
            <a:pPr lvl="1"/>
            <a:r>
              <a:rPr lang="en-US" sz="2400" dirty="0"/>
              <a:t>Subset of transaction costs  --- focuses on </a:t>
            </a:r>
            <a:r>
              <a:rPr lang="en-US" sz="2400" i="1" dirty="0"/>
              <a:t>ex ante </a:t>
            </a:r>
            <a:r>
              <a:rPr lang="en-US" sz="2400" dirty="0"/>
              <a:t>transaction costs (monitoring costs, bonding costs, and residual loss)</a:t>
            </a:r>
          </a:p>
          <a:p>
            <a:pPr lvl="1"/>
            <a:r>
              <a:rPr lang="en-US" sz="2400" dirty="0"/>
              <a:t>Organizational form matters </a:t>
            </a:r>
          </a:p>
        </p:txBody>
      </p:sp>
      <p:sp>
        <p:nvSpPr>
          <p:cNvPr id="4" name="Slide Number Placeholder 3">
            <a:extLst>
              <a:ext uri="{FF2B5EF4-FFF2-40B4-BE49-F238E27FC236}">
                <a16:creationId xmlns:a16="http://schemas.microsoft.com/office/drawing/2014/main" id="{C1E2641D-013F-3FEB-1014-4418C97877DF}"/>
              </a:ext>
            </a:extLst>
          </p:cNvPr>
          <p:cNvSpPr>
            <a:spLocks noGrp="1"/>
          </p:cNvSpPr>
          <p:nvPr>
            <p:ph type="sldNum" sz="quarter" idx="12"/>
          </p:nvPr>
        </p:nvSpPr>
        <p:spPr/>
        <p:txBody>
          <a:bodyPr/>
          <a:lstStyle/>
          <a:p>
            <a:fld id="{83342A18-9CD7-4159-BACD-504CE0009B89}" type="slidenum">
              <a:rPr lang="en-US" smtClean="0"/>
              <a:t>5</a:t>
            </a:fld>
            <a:endParaRPr lang="en-US"/>
          </a:p>
        </p:txBody>
      </p:sp>
    </p:spTree>
    <p:extLst>
      <p:ext uri="{BB962C8B-B14F-4D97-AF65-F5344CB8AC3E}">
        <p14:creationId xmlns:p14="http://schemas.microsoft.com/office/powerpoint/2010/main" val="2029577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1035384-297E-41AF-B8EB-2603305127D9}"/>
              </a:ext>
            </a:extLst>
          </p:cNvPr>
          <p:cNvSpPr>
            <a:spLocks noGrp="1"/>
          </p:cNvSpPr>
          <p:nvPr>
            <p:ph type="title"/>
          </p:nvPr>
        </p:nvSpPr>
        <p:spPr>
          <a:xfrm>
            <a:off x="0" y="286604"/>
            <a:ext cx="12192000" cy="960306"/>
          </a:xfrm>
        </p:spPr>
        <p:txBody>
          <a:bodyPr/>
          <a:lstStyle/>
          <a:p>
            <a:pPr algn="ctr"/>
            <a:r>
              <a:rPr lang="en-US" sz="3600" b="1" dirty="0"/>
              <a:t>Vertical Financial Ownership: Advantages</a:t>
            </a:r>
          </a:p>
        </p:txBody>
      </p:sp>
      <p:sp>
        <p:nvSpPr>
          <p:cNvPr id="3" name="內容版面配置區 2">
            <a:extLst>
              <a:ext uri="{FF2B5EF4-FFF2-40B4-BE49-F238E27FC236}">
                <a16:creationId xmlns:a16="http://schemas.microsoft.com/office/drawing/2014/main" id="{FBF41756-B72E-4D86-925C-DA70016F7CCE}"/>
              </a:ext>
            </a:extLst>
          </p:cNvPr>
          <p:cNvSpPr>
            <a:spLocks noGrp="1"/>
          </p:cNvSpPr>
          <p:nvPr>
            <p:ph idx="1"/>
          </p:nvPr>
        </p:nvSpPr>
        <p:spPr>
          <a:xfrm>
            <a:off x="609600" y="1600201"/>
            <a:ext cx="10972800" cy="4661806"/>
          </a:xfrm>
        </p:spPr>
        <p:txBody>
          <a:bodyPr>
            <a:normAutofit/>
          </a:bodyPr>
          <a:lstStyle/>
          <a:p>
            <a:r>
              <a:rPr lang="en-US" sz="2600" b="1" dirty="0"/>
              <a:t>Transaction costs motives</a:t>
            </a:r>
          </a:p>
          <a:p>
            <a:pPr lvl="1"/>
            <a:r>
              <a:rPr lang="en-US" sz="2200" dirty="0"/>
              <a:t>Mitigate market frictions and market failures</a:t>
            </a:r>
          </a:p>
          <a:p>
            <a:pPr lvl="1"/>
            <a:r>
              <a:rPr lang="en-US" sz="2200" dirty="0"/>
              <a:t>Contractual holdup problems: asset specificity (human, physical, and site)</a:t>
            </a:r>
          </a:p>
          <a:p>
            <a:pPr lvl="1"/>
            <a:r>
              <a:rPr lang="en-US" sz="2200" dirty="0"/>
              <a:t>Economies of scope in the presences of strong market frictions</a:t>
            </a:r>
          </a:p>
          <a:p>
            <a:r>
              <a:rPr lang="en-US" altLang="zh-TW" sz="2600" b="1" dirty="0"/>
              <a:t>Profit</a:t>
            </a:r>
          </a:p>
          <a:p>
            <a:pPr lvl="1"/>
            <a:r>
              <a:rPr lang="en-US" altLang="zh-TW" sz="2200" dirty="0"/>
              <a:t>Preemptive claims on profits between separate firms are eliminated</a:t>
            </a:r>
          </a:p>
          <a:p>
            <a:r>
              <a:rPr lang="en-US" altLang="zh-TW" sz="2600" b="1" dirty="0"/>
              <a:t>Coordination and control</a:t>
            </a:r>
          </a:p>
          <a:p>
            <a:pPr lvl="1"/>
            <a:r>
              <a:rPr lang="en-US" altLang="zh-TW" sz="2200" dirty="0"/>
              <a:t>Authority relationship within firms </a:t>
            </a:r>
          </a:p>
          <a:p>
            <a:pPr lvl="1"/>
            <a:r>
              <a:rPr lang="en-US" altLang="zh-TW" sz="2200" dirty="0"/>
              <a:t>Disputes settled more efficiently</a:t>
            </a:r>
          </a:p>
          <a:p>
            <a:pPr lvl="1"/>
            <a:endParaRPr lang="en-US" sz="2600" dirty="0"/>
          </a:p>
          <a:p>
            <a:endParaRPr lang="en-US" sz="2400" dirty="0"/>
          </a:p>
        </p:txBody>
      </p:sp>
      <p:sp>
        <p:nvSpPr>
          <p:cNvPr id="4" name="Slide Number Placeholder 3">
            <a:extLst>
              <a:ext uri="{FF2B5EF4-FFF2-40B4-BE49-F238E27FC236}">
                <a16:creationId xmlns:a16="http://schemas.microsoft.com/office/drawing/2014/main" id="{AC2B8B4D-A438-133B-9CB7-0EC286929CBE}"/>
              </a:ext>
            </a:extLst>
          </p:cNvPr>
          <p:cNvSpPr>
            <a:spLocks noGrp="1"/>
          </p:cNvSpPr>
          <p:nvPr>
            <p:ph type="sldNum" sz="quarter" idx="12"/>
          </p:nvPr>
        </p:nvSpPr>
        <p:spPr/>
        <p:txBody>
          <a:bodyPr/>
          <a:lstStyle/>
          <a:p>
            <a:fld id="{83342A18-9CD7-4159-BACD-504CE0009B89}" type="slidenum">
              <a:rPr lang="en-US" smtClean="0"/>
              <a:t>6</a:t>
            </a:fld>
            <a:endParaRPr lang="en-US"/>
          </a:p>
        </p:txBody>
      </p:sp>
    </p:spTree>
    <p:extLst>
      <p:ext uri="{BB962C8B-B14F-4D97-AF65-F5344CB8AC3E}">
        <p14:creationId xmlns:p14="http://schemas.microsoft.com/office/powerpoint/2010/main" val="458734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C72562E-15BE-49FB-A23C-9441C4BFE8B0}"/>
              </a:ext>
            </a:extLst>
          </p:cNvPr>
          <p:cNvSpPr>
            <a:spLocks noGrp="1"/>
          </p:cNvSpPr>
          <p:nvPr>
            <p:ph type="title"/>
          </p:nvPr>
        </p:nvSpPr>
        <p:spPr>
          <a:xfrm>
            <a:off x="0" y="0"/>
            <a:ext cx="12192000" cy="1450757"/>
          </a:xfrm>
        </p:spPr>
        <p:txBody>
          <a:bodyPr/>
          <a:lstStyle/>
          <a:p>
            <a:r>
              <a:rPr lang="en-US" altLang="zh-TW" sz="3600" b="1" dirty="0"/>
              <a:t>Vertical Financial Ownership: Advantages</a:t>
            </a:r>
            <a:endParaRPr lang="zh-TW" altLang="en-US" sz="3600" b="1" dirty="0"/>
          </a:p>
        </p:txBody>
      </p:sp>
      <p:sp>
        <p:nvSpPr>
          <p:cNvPr id="3" name="內容版面配置區 2">
            <a:extLst>
              <a:ext uri="{FF2B5EF4-FFF2-40B4-BE49-F238E27FC236}">
                <a16:creationId xmlns:a16="http://schemas.microsoft.com/office/drawing/2014/main" id="{1C638964-E3A5-4052-A53B-65CCB0F2C60D}"/>
              </a:ext>
            </a:extLst>
          </p:cNvPr>
          <p:cNvSpPr>
            <a:spLocks noGrp="1"/>
          </p:cNvSpPr>
          <p:nvPr>
            <p:ph idx="1"/>
          </p:nvPr>
        </p:nvSpPr>
        <p:spPr>
          <a:xfrm>
            <a:off x="542107" y="1540563"/>
            <a:ext cx="10058400" cy="5317437"/>
          </a:xfrm>
        </p:spPr>
        <p:txBody>
          <a:bodyPr>
            <a:normAutofit/>
          </a:bodyPr>
          <a:lstStyle/>
          <a:p>
            <a:r>
              <a:rPr lang="en-US" altLang="zh-TW" sz="2600" b="1" dirty="0"/>
              <a:t>Audit and resource allocation</a:t>
            </a:r>
          </a:p>
          <a:p>
            <a:pPr lvl="1"/>
            <a:r>
              <a:rPr lang="en-US" sz="2200" dirty="0"/>
              <a:t>Integrated firms have superior information upon which they can base allocations to their divisions due in part to superior auditing capabilities </a:t>
            </a:r>
          </a:p>
          <a:p>
            <a:pPr lvl="1"/>
            <a:r>
              <a:rPr lang="en-US" sz="2200" dirty="0"/>
              <a:t>Improved information enables the firm to allocate personnel to tasks more effectively</a:t>
            </a:r>
          </a:p>
          <a:p>
            <a:r>
              <a:rPr lang="en-US" altLang="zh-TW" sz="2600" b="1" dirty="0"/>
              <a:t>Motivation</a:t>
            </a:r>
          </a:p>
          <a:p>
            <a:pPr lvl="1"/>
            <a:r>
              <a:rPr lang="en-US" sz="2200" dirty="0"/>
              <a:t>Quasi-moral involvement --- equity and due process</a:t>
            </a:r>
            <a:endParaRPr lang="en-US" altLang="zh-TW" sz="2200" dirty="0"/>
          </a:p>
          <a:p>
            <a:r>
              <a:rPr lang="en-US" altLang="zh-TW" sz="2600" b="1" dirty="0"/>
              <a:t>Communication</a:t>
            </a:r>
          </a:p>
          <a:p>
            <a:pPr lvl="1"/>
            <a:r>
              <a:rPr lang="en-US" sz="2200" dirty="0"/>
              <a:t>The development of a coding system, which increases communication efficiencies and provides stability in operations</a:t>
            </a:r>
            <a:endParaRPr lang="en-US" altLang="zh-TW" sz="2200" dirty="0">
              <a:solidFill>
                <a:srgbClr val="FF0000"/>
              </a:solidFill>
              <a:highlight>
                <a:srgbClr val="FFFF00"/>
              </a:highlight>
            </a:endParaRPr>
          </a:p>
          <a:p>
            <a:endParaRPr lang="zh-TW" altLang="en-US" dirty="0"/>
          </a:p>
        </p:txBody>
      </p:sp>
      <p:sp>
        <p:nvSpPr>
          <p:cNvPr id="4" name="Slide Number Placeholder 3">
            <a:extLst>
              <a:ext uri="{FF2B5EF4-FFF2-40B4-BE49-F238E27FC236}">
                <a16:creationId xmlns:a16="http://schemas.microsoft.com/office/drawing/2014/main" id="{DAA0A0D9-4521-0E67-F8F7-A38B4B54EC1E}"/>
              </a:ext>
            </a:extLst>
          </p:cNvPr>
          <p:cNvSpPr>
            <a:spLocks noGrp="1"/>
          </p:cNvSpPr>
          <p:nvPr>
            <p:ph type="sldNum" sz="quarter" idx="12"/>
          </p:nvPr>
        </p:nvSpPr>
        <p:spPr/>
        <p:txBody>
          <a:bodyPr/>
          <a:lstStyle/>
          <a:p>
            <a:fld id="{83342A18-9CD7-4159-BACD-504CE0009B89}" type="slidenum">
              <a:rPr lang="en-US" smtClean="0"/>
              <a:t>7</a:t>
            </a:fld>
            <a:endParaRPr lang="en-US"/>
          </a:p>
        </p:txBody>
      </p:sp>
    </p:spTree>
    <p:extLst>
      <p:ext uri="{BB962C8B-B14F-4D97-AF65-F5344CB8AC3E}">
        <p14:creationId xmlns:p14="http://schemas.microsoft.com/office/powerpoint/2010/main" val="2453596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1035384-297E-41AF-B8EB-2603305127D9}"/>
              </a:ext>
            </a:extLst>
          </p:cNvPr>
          <p:cNvSpPr>
            <a:spLocks noGrp="1"/>
          </p:cNvSpPr>
          <p:nvPr>
            <p:ph type="title"/>
          </p:nvPr>
        </p:nvSpPr>
        <p:spPr>
          <a:xfrm>
            <a:off x="72043" y="89808"/>
            <a:ext cx="12108873" cy="1450757"/>
          </a:xfrm>
        </p:spPr>
        <p:txBody>
          <a:bodyPr/>
          <a:lstStyle/>
          <a:p>
            <a:r>
              <a:rPr lang="en-US" sz="3600" b="1" dirty="0"/>
              <a:t>Vertical Financial Ownership: Disadvantages</a:t>
            </a:r>
          </a:p>
        </p:txBody>
      </p:sp>
      <p:sp>
        <p:nvSpPr>
          <p:cNvPr id="3" name="內容版面配置區 2">
            <a:extLst>
              <a:ext uri="{FF2B5EF4-FFF2-40B4-BE49-F238E27FC236}">
                <a16:creationId xmlns:a16="http://schemas.microsoft.com/office/drawing/2014/main" id="{FBF41756-B72E-4D86-925C-DA70016F7CCE}"/>
              </a:ext>
            </a:extLst>
          </p:cNvPr>
          <p:cNvSpPr>
            <a:spLocks noGrp="1"/>
          </p:cNvSpPr>
          <p:nvPr>
            <p:ph idx="1"/>
          </p:nvPr>
        </p:nvSpPr>
        <p:spPr>
          <a:xfrm>
            <a:off x="1415688" y="1641626"/>
            <a:ext cx="10058400" cy="4922459"/>
          </a:xfrm>
        </p:spPr>
        <p:txBody>
          <a:bodyPr>
            <a:normAutofit fontScale="85000" lnSpcReduction="20000"/>
          </a:bodyPr>
          <a:lstStyle/>
          <a:p>
            <a:r>
              <a:rPr lang="en-US" b="1" dirty="0"/>
              <a:t>Bureaucratic costs</a:t>
            </a:r>
          </a:p>
          <a:p>
            <a:pPr lvl="1"/>
            <a:r>
              <a:rPr lang="en-US" dirty="0"/>
              <a:t>Difficult to anticipate</a:t>
            </a:r>
          </a:p>
          <a:p>
            <a:pPr lvl="1"/>
            <a:r>
              <a:rPr lang="en-US" dirty="0"/>
              <a:t>Internal organization more costly than the market mechanism </a:t>
            </a:r>
          </a:p>
          <a:p>
            <a:pPr lvl="1"/>
            <a:r>
              <a:rPr lang="en-US" dirty="0"/>
              <a:t>Overestimated and not necessarily compensate for higher costs</a:t>
            </a:r>
          </a:p>
          <a:p>
            <a:r>
              <a:rPr lang="en-US" b="1" dirty="0"/>
              <a:t>Strategic costs</a:t>
            </a:r>
          </a:p>
          <a:p>
            <a:pPr lvl="1"/>
            <a:r>
              <a:rPr lang="en-US" dirty="0"/>
              <a:t>Loss of access to information and tacit knowledge</a:t>
            </a:r>
          </a:p>
          <a:p>
            <a:pPr lvl="1"/>
            <a:r>
              <a:rPr lang="en-US" dirty="0"/>
              <a:t>Specialized asset </a:t>
            </a:r>
            <a:r>
              <a:rPr lang="en-US" dirty="0">
                <a:sym typeface="Wingdings" panose="05000000000000000000" pitchFamily="2" charset="2"/>
              </a:rPr>
              <a:t> </a:t>
            </a:r>
            <a:r>
              <a:rPr lang="en-US" dirty="0"/>
              <a:t>Increase sunk cost, chronic excess capacity, and low profitability </a:t>
            </a:r>
          </a:p>
          <a:p>
            <a:pPr lvl="1"/>
            <a:r>
              <a:rPr lang="en-US" dirty="0"/>
              <a:t>Decrease in strategic flexibility</a:t>
            </a:r>
          </a:p>
          <a:p>
            <a:r>
              <a:rPr lang="en-US" b="1" dirty="0"/>
              <a:t>Production costs</a:t>
            </a:r>
          </a:p>
          <a:p>
            <a:pPr lvl="1"/>
            <a:r>
              <a:rPr lang="en-US" dirty="0"/>
              <a:t>Cost disadvantage if not using enough output </a:t>
            </a:r>
          </a:p>
          <a:p>
            <a:pPr lvl="1"/>
            <a:r>
              <a:rPr lang="en-US" dirty="0"/>
              <a:t>Capital drain </a:t>
            </a:r>
          </a:p>
          <a:p>
            <a:pPr lvl="1"/>
            <a:r>
              <a:rPr lang="en-US" dirty="0"/>
              <a:t>Capacity imbalance </a:t>
            </a:r>
            <a:r>
              <a:rPr lang="en-US" dirty="0">
                <a:sym typeface="Wingdings" panose="05000000000000000000" pitchFamily="2" charset="2"/>
              </a:rPr>
              <a:t> higher production costs</a:t>
            </a:r>
            <a:endParaRPr lang="en-US" dirty="0"/>
          </a:p>
          <a:p>
            <a:endParaRPr lang="en-US" dirty="0"/>
          </a:p>
          <a:p>
            <a:pPr marL="0" indent="0">
              <a:buNone/>
            </a:pPr>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383B1D85-0B6C-0650-AF42-9C3ADC00B1B2}"/>
              </a:ext>
            </a:extLst>
          </p:cNvPr>
          <p:cNvSpPr>
            <a:spLocks noGrp="1"/>
          </p:cNvSpPr>
          <p:nvPr>
            <p:ph type="sldNum" sz="quarter" idx="12"/>
          </p:nvPr>
        </p:nvSpPr>
        <p:spPr/>
        <p:txBody>
          <a:bodyPr/>
          <a:lstStyle/>
          <a:p>
            <a:fld id="{83342A18-9CD7-4159-BACD-504CE0009B89}" type="slidenum">
              <a:rPr lang="en-US" smtClean="0"/>
              <a:t>8</a:t>
            </a:fld>
            <a:endParaRPr lang="en-US"/>
          </a:p>
        </p:txBody>
      </p:sp>
    </p:spTree>
    <p:extLst>
      <p:ext uri="{BB962C8B-B14F-4D97-AF65-F5344CB8AC3E}">
        <p14:creationId xmlns:p14="http://schemas.microsoft.com/office/powerpoint/2010/main" val="1986423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0A4A47C-7CF3-4AFF-9F17-474942F5E737}"/>
              </a:ext>
            </a:extLst>
          </p:cNvPr>
          <p:cNvSpPr>
            <a:spLocks noGrp="1"/>
          </p:cNvSpPr>
          <p:nvPr>
            <p:ph type="title"/>
          </p:nvPr>
        </p:nvSpPr>
        <p:spPr>
          <a:xfrm>
            <a:off x="108065" y="0"/>
            <a:ext cx="12192000" cy="1450757"/>
          </a:xfrm>
        </p:spPr>
        <p:txBody>
          <a:bodyPr/>
          <a:lstStyle/>
          <a:p>
            <a:pPr algn="ctr"/>
            <a:r>
              <a:rPr lang="en-US" altLang="zh-TW" sz="3600" b="1" dirty="0"/>
              <a:t>Framework For Predicting Organizational Form</a:t>
            </a:r>
            <a:endParaRPr lang="zh-TW" altLang="en-US" sz="3600" b="1" dirty="0"/>
          </a:p>
        </p:txBody>
      </p:sp>
      <p:sp>
        <p:nvSpPr>
          <p:cNvPr id="3" name="內容版面配置區 2">
            <a:extLst>
              <a:ext uri="{FF2B5EF4-FFF2-40B4-BE49-F238E27FC236}">
                <a16:creationId xmlns:a16="http://schemas.microsoft.com/office/drawing/2014/main" id="{E613C842-57DD-4E21-BBDD-21687B025526}"/>
              </a:ext>
            </a:extLst>
          </p:cNvPr>
          <p:cNvSpPr>
            <a:spLocks noGrp="1"/>
          </p:cNvSpPr>
          <p:nvPr>
            <p:ph idx="1"/>
          </p:nvPr>
        </p:nvSpPr>
        <p:spPr/>
        <p:txBody>
          <a:bodyPr>
            <a:normAutofit/>
          </a:bodyPr>
          <a:lstStyle/>
          <a:p>
            <a:pPr>
              <a:buFont typeface="Wingdings" panose="05000000000000000000" pitchFamily="2" charset="2"/>
              <a:buChar char="v"/>
            </a:pPr>
            <a:r>
              <a:rPr lang="en-US" altLang="zh-TW" sz="2800" b="1" dirty="0"/>
              <a:t>Agency theory</a:t>
            </a:r>
            <a:r>
              <a:rPr lang="en-US" altLang="zh-TW" sz="2800" dirty="0"/>
              <a:t>: Emphasizes information asymmetry</a:t>
            </a:r>
          </a:p>
          <a:p>
            <a:pPr lvl="1"/>
            <a:r>
              <a:rPr lang="en-US" altLang="zh-TW" sz="2400" dirty="0"/>
              <a:t>Non-separability problem in team production makes it difficult to infer input effort by </a:t>
            </a:r>
            <a:r>
              <a:rPr lang="en-US" altLang="zh-TW" sz="2400" i="1" dirty="0"/>
              <a:t>observing the output</a:t>
            </a:r>
          </a:p>
          <a:p>
            <a:pPr lvl="1"/>
            <a:r>
              <a:rPr lang="en-US" altLang="zh-TW" sz="2400" dirty="0"/>
              <a:t>Task programmability --- difficulties when </a:t>
            </a:r>
            <a:r>
              <a:rPr lang="en-US" altLang="zh-TW" sz="2400" i="1" dirty="0"/>
              <a:t>observing the input</a:t>
            </a:r>
          </a:p>
          <a:p>
            <a:pPr marL="0" indent="0">
              <a:buNone/>
            </a:pPr>
            <a:endParaRPr lang="en-US" altLang="zh-TW" sz="2800" dirty="0"/>
          </a:p>
          <a:p>
            <a:pPr>
              <a:buFont typeface="Wingdings" panose="05000000000000000000" pitchFamily="2" charset="2"/>
              <a:buChar char="v"/>
            </a:pPr>
            <a:r>
              <a:rPr lang="en-US" altLang="zh-TW" sz="2800" b="1" dirty="0"/>
              <a:t>Transaction costs approach </a:t>
            </a:r>
          </a:p>
          <a:p>
            <a:pPr lvl="1"/>
            <a:r>
              <a:rPr lang="en-US" altLang="zh-TW" sz="2400" dirty="0"/>
              <a:t>Asset specificity (physical, human, site) </a:t>
            </a:r>
          </a:p>
          <a:p>
            <a:pPr lvl="1"/>
            <a:r>
              <a:rPr lang="en-US" altLang="zh-TW" sz="2400" dirty="0"/>
              <a:t>Uncertainty (demand and technological)</a:t>
            </a:r>
            <a:endParaRPr lang="zh-TW" altLang="en-US" sz="2400" dirty="0"/>
          </a:p>
        </p:txBody>
      </p:sp>
      <p:sp>
        <p:nvSpPr>
          <p:cNvPr id="4" name="Slide Number Placeholder 3">
            <a:extLst>
              <a:ext uri="{FF2B5EF4-FFF2-40B4-BE49-F238E27FC236}">
                <a16:creationId xmlns:a16="http://schemas.microsoft.com/office/drawing/2014/main" id="{F042087F-864D-52F7-6C9C-E1A57FF43C4C}"/>
              </a:ext>
            </a:extLst>
          </p:cNvPr>
          <p:cNvSpPr>
            <a:spLocks noGrp="1"/>
          </p:cNvSpPr>
          <p:nvPr>
            <p:ph type="sldNum" sz="quarter" idx="12"/>
          </p:nvPr>
        </p:nvSpPr>
        <p:spPr/>
        <p:txBody>
          <a:bodyPr/>
          <a:lstStyle/>
          <a:p>
            <a:fld id="{83342A18-9CD7-4159-BACD-504CE0009B89}" type="slidenum">
              <a:rPr lang="en-US" smtClean="0"/>
              <a:t>9</a:t>
            </a:fld>
            <a:endParaRPr lang="en-US"/>
          </a:p>
        </p:txBody>
      </p:sp>
    </p:spTree>
    <p:extLst>
      <p:ext uri="{BB962C8B-B14F-4D97-AF65-F5344CB8AC3E}">
        <p14:creationId xmlns:p14="http://schemas.microsoft.com/office/powerpoint/2010/main" val="1114742172"/>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heme1" id="{7ECCD7C9-597F-4859-97BC-EF01E3BE5D19}" vid="{4DBC6355-B797-438A-9BBC-A7BCB7D0A0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779</TotalTime>
  <Words>760</Words>
  <Application>Microsoft Office PowerPoint</Application>
  <PresentationFormat>Widescreen</PresentationFormat>
  <Paragraphs>105</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ＭＳ Ｐゴシック</vt:lpstr>
      <vt:lpstr>Adobe Garamond Pro</vt:lpstr>
      <vt:lpstr>Adobe Garamond Pro Bold</vt:lpstr>
      <vt:lpstr>Arial</vt:lpstr>
      <vt:lpstr>Calibri</vt:lpstr>
      <vt:lpstr>Times New Roman</vt:lpstr>
      <vt:lpstr>Wingdings</vt:lpstr>
      <vt:lpstr>Theme1</vt:lpstr>
      <vt:lpstr>The Choice of Organizational Form:                      Vertical Financial Ownership Versus Other Methods of Vertical Integration </vt:lpstr>
      <vt:lpstr>Overview</vt:lpstr>
      <vt:lpstr>Vertical Integration: Motives</vt:lpstr>
      <vt:lpstr>Vertical Financial Ownership vs Vertical Contracting </vt:lpstr>
      <vt:lpstr>Agency Theory</vt:lpstr>
      <vt:lpstr>Vertical Financial Ownership: Advantages</vt:lpstr>
      <vt:lpstr>Vertical Financial Ownership: Advantages</vt:lpstr>
      <vt:lpstr>Vertical Financial Ownership: Disadvantages</vt:lpstr>
      <vt:lpstr>Framework For Predicting Organizational Form</vt:lpstr>
      <vt:lpstr>Framework For Predicting Organizational Form</vt:lpstr>
      <vt:lpstr>Predicting the organizational form of vertical coordination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Choice of Organizational Form: Vertical Financial Ownership VS Other Methods of Vertical Integration</dc:title>
  <dc:creator>user</dc:creator>
  <cp:lastModifiedBy>Mahoney, Joseph T</cp:lastModifiedBy>
  <cp:revision>81</cp:revision>
  <cp:lastPrinted>2024-01-19T22:12:29Z</cp:lastPrinted>
  <dcterms:created xsi:type="dcterms:W3CDTF">2019-09-01T22:09:14Z</dcterms:created>
  <dcterms:modified xsi:type="dcterms:W3CDTF">2024-01-19T22:12:43Z</dcterms:modified>
</cp:coreProperties>
</file>